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8" r:id="rId3"/>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780" y="-3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218291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5370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091140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322492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1923466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264016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2119923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711331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163408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186172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52351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62584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1869369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102795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19551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153486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C1F8E1-F7FD-494C-B2EE-F9E84166B47D}" type="datetimeFigureOut">
              <a:rPr lang="fa-IR" smtClean="0"/>
              <a:pPr/>
              <a:t>1437/10/21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334166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cstate="print">
            <a:alphaModFix amt="80000"/>
            <a:extLst>
              <a:ext uri="{28A0092B-C50C-407E-A947-70E740481C1C}">
                <a14:useLocalDpi xmlns=""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7C1F8E1-F7FD-494C-B2EE-F9E84166B47D}" type="datetimeFigureOut">
              <a:rPr lang="fa-IR" smtClean="0"/>
              <a:pPr/>
              <a:t>1437/10/21</a:t>
            </a:fld>
            <a:endParaRPr lang="fa-I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fa-I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255E642-44B2-4F21-B7F5-D7DAB084E845}" type="slidenum">
              <a:rPr lang="fa-IR" smtClean="0"/>
              <a:pPr/>
              <a:t>‹#›</a:t>
            </a:fld>
            <a:endParaRPr lang="fa-IR"/>
          </a:p>
        </p:txBody>
      </p:sp>
    </p:spTree>
    <p:extLst>
      <p:ext uri="{BB962C8B-B14F-4D97-AF65-F5344CB8AC3E}">
        <p14:creationId xmlns="" xmlns:p14="http://schemas.microsoft.com/office/powerpoint/2010/main" val="409024869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607273" y="1024238"/>
            <a:ext cx="1617001" cy="2092589"/>
          </a:xfrm>
          <a:prstGeom prst="rect">
            <a:avLst/>
          </a:prstGeom>
        </p:spPr>
      </p:pic>
      <p:sp>
        <p:nvSpPr>
          <p:cNvPr id="6" name="TextBox 5"/>
          <p:cNvSpPr txBox="1"/>
          <p:nvPr/>
        </p:nvSpPr>
        <p:spPr>
          <a:xfrm>
            <a:off x="551894" y="225083"/>
            <a:ext cx="3255412" cy="6855490"/>
          </a:xfrm>
          <a:prstGeom prst="rect">
            <a:avLst/>
          </a:prstGeom>
          <a:noFill/>
        </p:spPr>
        <p:txBody>
          <a:bodyPr wrap="square" rtlCol="1">
            <a:spAutoFit/>
          </a:bodyPr>
          <a:lstStyle/>
          <a:p>
            <a:pPr algn="just">
              <a:spcBef>
                <a:spcPts val="600"/>
              </a:spcBef>
              <a:spcAft>
                <a:spcPts val="600"/>
              </a:spcAft>
            </a:pPr>
            <a:r>
              <a:rPr lang="fa-IR" sz="1100" b="1" dirty="0" smtClean="0">
                <a:latin typeface="Blotus"/>
              </a:rPr>
              <a:t>اپیدمیولوزی:</a:t>
            </a:r>
            <a:endParaRPr lang="en-US" sz="1100" dirty="0">
              <a:latin typeface="Blotus"/>
            </a:endParaRPr>
          </a:p>
          <a:p>
            <a:pPr algn="just"/>
            <a:r>
              <a:rPr lang="fa-IR" sz="1100" dirty="0">
                <a:latin typeface="Blotus"/>
              </a:rPr>
              <a:t>اختلالات خلقی شایع هستند. افسردگی در 10% مردان و 20% زنان در طول زندگی دیده میشود.اختلال دوقطبی در حداکثر 5% مردم و 50% افراد افسرده وجود دارد و خودکشی نیز در 15% افراد افسرده شیوع دارد.</a:t>
            </a:r>
            <a:endParaRPr lang="en-US" sz="1100" dirty="0">
              <a:latin typeface="Blotus"/>
            </a:endParaRPr>
          </a:p>
          <a:p>
            <a:pPr algn="just"/>
            <a:r>
              <a:rPr lang="fa-IR" sz="1100" dirty="0" smtClean="0">
                <a:latin typeface="Blotus"/>
              </a:rPr>
              <a:t>.</a:t>
            </a:r>
            <a:endParaRPr lang="en-US" sz="1100" dirty="0">
              <a:latin typeface="Blotus"/>
            </a:endParaRPr>
          </a:p>
          <a:p>
            <a:pPr algn="just"/>
            <a:r>
              <a:rPr lang="fa-IR" sz="1100" b="1" dirty="0">
                <a:latin typeface="Blotus"/>
              </a:rPr>
              <a:t>علل اختلال دو قطبی </a:t>
            </a:r>
            <a:endParaRPr lang="en-US" sz="1100" dirty="0">
              <a:latin typeface="Blotus"/>
            </a:endParaRPr>
          </a:p>
          <a:p>
            <a:pPr algn="just"/>
            <a:r>
              <a:rPr lang="fa-IR" sz="1100" dirty="0">
                <a:latin typeface="Blotus"/>
              </a:rPr>
              <a:t>علل اختلالات روانپزشکی زیستی روانی اجتماعی است </a:t>
            </a:r>
            <a:r>
              <a:rPr lang="fa-IR" sz="1100" dirty="0" smtClean="0">
                <a:latin typeface="Blotus"/>
              </a:rPr>
              <a:t>یعنی </a:t>
            </a:r>
            <a:r>
              <a:rPr lang="fa-IR" sz="1100" dirty="0">
                <a:latin typeface="Blotus"/>
              </a:rPr>
              <a:t>انتقال یک سری ژنها فرد را مستعد بیماری میکند و بعد قرارگیری در معرض استرسهای محیطی باعث فعال شدن ژنهای بیماریزا میشوند </a:t>
            </a:r>
            <a:r>
              <a:rPr lang="fa-IR" sz="1100" dirty="0" smtClean="0">
                <a:latin typeface="Blotus"/>
              </a:rPr>
              <a:t> </a:t>
            </a:r>
          </a:p>
          <a:p>
            <a:pPr algn="just"/>
            <a:r>
              <a:rPr lang="en-US" sz="1100" dirty="0" smtClean="0">
                <a:latin typeface="Blotus"/>
              </a:rPr>
              <a:t>A </a:t>
            </a:r>
            <a:r>
              <a:rPr lang="fa-IR" sz="1100" dirty="0">
                <a:latin typeface="Blotus"/>
              </a:rPr>
              <a:t>:نوروترنسمیترها:</a:t>
            </a:r>
            <a:endParaRPr lang="en-US" sz="1100" dirty="0">
              <a:latin typeface="Blotus"/>
            </a:endParaRPr>
          </a:p>
          <a:p>
            <a:pPr algn="just"/>
            <a:r>
              <a:rPr lang="fa-IR" sz="1100" dirty="0">
                <a:latin typeface="Blotus"/>
              </a:rPr>
              <a:t>1-سروتونین: بیشتر از همه با افسردگی مرتبط است که در آن کاهش میابد.</a:t>
            </a:r>
            <a:endParaRPr lang="en-US" sz="1100" dirty="0">
              <a:latin typeface="Blotus"/>
            </a:endParaRPr>
          </a:p>
          <a:p>
            <a:pPr algn="just"/>
            <a:r>
              <a:rPr lang="fa-IR" sz="1100" dirty="0">
                <a:latin typeface="Blotus"/>
              </a:rPr>
              <a:t>2-نوراپی نفرین: غیرطبیعی بودن(معمولا پایین بودن) سطح متابولیتهای آن در افراد افسرده دیده میشود.</a:t>
            </a:r>
            <a:endParaRPr lang="en-US" sz="1100" dirty="0">
              <a:latin typeface="Blotus"/>
            </a:endParaRPr>
          </a:p>
          <a:p>
            <a:pPr algn="just"/>
            <a:r>
              <a:rPr lang="fa-IR" sz="1100" dirty="0">
                <a:latin typeface="Blotus"/>
              </a:rPr>
              <a:t>3-دوپامین: فعالیت دوپامینی در افسردگی کاهش و در شیدایی افزایش میابد.</a:t>
            </a:r>
            <a:endParaRPr lang="en-US" sz="1100" dirty="0">
              <a:latin typeface="Blotus"/>
            </a:endParaRPr>
          </a:p>
          <a:p>
            <a:pPr algn="just"/>
            <a:r>
              <a:rPr lang="en-US" sz="1100" dirty="0">
                <a:latin typeface="Blotus"/>
              </a:rPr>
              <a:t>B </a:t>
            </a:r>
            <a:r>
              <a:rPr lang="fa-IR" sz="1100" dirty="0">
                <a:latin typeface="Blotus"/>
              </a:rPr>
              <a:t>:عوامل روانی اجتماعی مختلفی دخیل هستند که بک در این زمینه تریاد معروفی دارد، شامل تصویر منفی از خود، محیط و آینده. ویا درماندگی آموخته شده نیز از جمله نظریات در این زمینه هستند.وقایع استرس زای زندگی غالبا قبل از اولین دوره اختلالات خلقی رخ میدهند</a:t>
            </a:r>
            <a:r>
              <a:rPr lang="fa-IR" sz="1100" dirty="0" smtClean="0">
                <a:latin typeface="Blotus"/>
              </a:rPr>
              <a:t>.</a:t>
            </a:r>
            <a:endParaRPr lang="en-US" sz="1100" b="1" dirty="0">
              <a:latin typeface="Blotus"/>
            </a:endParaRPr>
          </a:p>
          <a:p>
            <a:pPr algn="just"/>
            <a:r>
              <a:rPr lang="fa-IR" sz="1100" b="1" dirty="0">
                <a:latin typeface="Blotus"/>
              </a:rPr>
              <a:t>معیارهای تشخیصی برای دوره شیدایی/مانیا:</a:t>
            </a:r>
            <a:endParaRPr lang="en-US" sz="1100" b="1" dirty="0">
              <a:latin typeface="Blotus"/>
            </a:endParaRPr>
          </a:p>
          <a:p>
            <a:pPr algn="just"/>
            <a:r>
              <a:rPr lang="en-US" sz="1100" dirty="0">
                <a:latin typeface="Blotus"/>
              </a:rPr>
              <a:t>A </a:t>
            </a:r>
            <a:r>
              <a:rPr lang="fa-IR" sz="1100" dirty="0">
                <a:latin typeface="Blotus"/>
              </a:rPr>
              <a:t>: دوره مجزایی از خلق بالا ، منبسط  و یا تحریک پذیر که  شکل ناهنجار و مداومی داشته و حداقل یک هفته طول بکشد. ( در صورت لزوم بستری شدن فرد، طول مدت اختلال اهمیت ندارد.)</a:t>
            </a:r>
            <a:endParaRPr lang="en-US" sz="1100" dirty="0">
              <a:latin typeface="Blotus"/>
            </a:endParaRPr>
          </a:p>
          <a:p>
            <a:pPr algn="just"/>
            <a:r>
              <a:rPr lang="en-US" sz="1100" dirty="0">
                <a:latin typeface="Blotus"/>
              </a:rPr>
              <a:t>B </a:t>
            </a:r>
            <a:r>
              <a:rPr lang="fa-IR" sz="1100" dirty="0">
                <a:latin typeface="Blotus"/>
              </a:rPr>
              <a:t>: طی دوره اختلال خلق، 3 مورد یا بیشتر از علایم زیر مشاهده شود( درصورتیکه خلق فقط تحریک پذیر باشد 4 مورد):</a:t>
            </a:r>
            <a:endParaRPr lang="en-US" sz="1100" dirty="0">
              <a:latin typeface="Blotus"/>
            </a:endParaRPr>
          </a:p>
          <a:p>
            <a:pPr algn="just"/>
            <a:r>
              <a:rPr lang="fa-IR" sz="1100" dirty="0">
                <a:latin typeface="Blotus"/>
              </a:rPr>
              <a:t>1-افزایش مفرط عزت نفس یا خودبزرگ بینی</a:t>
            </a:r>
            <a:endParaRPr lang="en-US" sz="1100" dirty="0">
              <a:latin typeface="Blotus"/>
            </a:endParaRPr>
          </a:p>
          <a:p>
            <a:pPr algn="just"/>
            <a:r>
              <a:rPr lang="fa-IR" sz="1100" dirty="0">
                <a:latin typeface="Blotus"/>
              </a:rPr>
              <a:t>2- کاهش نیاز به خواب</a:t>
            </a:r>
            <a:endParaRPr lang="en-US" sz="1100" dirty="0">
              <a:latin typeface="Blotus"/>
            </a:endParaRPr>
          </a:p>
          <a:p>
            <a:pPr algn="just"/>
            <a:r>
              <a:rPr lang="fa-IR" sz="1100" dirty="0">
                <a:latin typeface="Blotus"/>
              </a:rPr>
              <a:t>3- پرحرفی بیش از معمول یا احساس فشار برای پرحرفی</a:t>
            </a:r>
            <a:endParaRPr lang="en-US" sz="1100" dirty="0">
              <a:latin typeface="Blotus"/>
            </a:endParaRPr>
          </a:p>
          <a:p>
            <a:pPr algn="just"/>
            <a:r>
              <a:rPr lang="fa-IR" sz="1100" dirty="0">
                <a:latin typeface="Blotus"/>
              </a:rPr>
              <a:t>4-از موضوعی به موضوع دیگر پریدن یا سبقت افکار</a:t>
            </a:r>
            <a:endParaRPr lang="en-US" sz="1100" dirty="0">
              <a:latin typeface="Blotus"/>
            </a:endParaRPr>
          </a:p>
          <a:p>
            <a:pPr algn="just"/>
            <a:r>
              <a:rPr lang="fa-IR" sz="1100" dirty="0">
                <a:latin typeface="Blotus"/>
              </a:rPr>
              <a:t>5- حواسپرتی</a:t>
            </a:r>
            <a:endParaRPr lang="en-US" sz="1100" dirty="0">
              <a:latin typeface="Blotus"/>
            </a:endParaRPr>
          </a:p>
          <a:p>
            <a:pPr algn="just"/>
            <a:r>
              <a:rPr lang="fa-IR" sz="1100" dirty="0">
                <a:latin typeface="Blotus"/>
              </a:rPr>
              <a:t>6-افزایش فعالیت برای رسیدن به هدف در زمینه های اجتماعی، شغلی، تحصیلی، جنسی و یا آژیتاسیون</a:t>
            </a:r>
            <a:endParaRPr lang="en-US" sz="1100" dirty="0">
              <a:latin typeface="Blotus"/>
            </a:endParaRPr>
          </a:p>
          <a:p>
            <a:pPr algn="just"/>
            <a:r>
              <a:rPr lang="fa-IR" sz="1100" dirty="0">
                <a:latin typeface="Blotus"/>
              </a:rPr>
              <a:t>7-اشتغال مفرط به فعالیتهای لذت بخش با پیامدهای دردناک( ولخرجی، بی بند و باری جنسی)</a:t>
            </a:r>
            <a:endParaRPr lang="en-US" sz="1100" dirty="0">
              <a:latin typeface="Blotus"/>
            </a:endParaRPr>
          </a:p>
          <a:p>
            <a:pPr algn="just"/>
            <a:r>
              <a:rPr lang="en-US" sz="1100" dirty="0">
                <a:latin typeface="Blotus"/>
              </a:rPr>
              <a:t>C </a:t>
            </a:r>
            <a:r>
              <a:rPr lang="fa-IR" sz="1100" dirty="0">
                <a:latin typeface="Blotus"/>
              </a:rPr>
              <a:t>: این علایم با معیارهای یک دوره مختلط(</a:t>
            </a:r>
            <a:r>
              <a:rPr lang="en-US" sz="1100" dirty="0">
                <a:latin typeface="Blotus"/>
              </a:rPr>
              <a:t>MIXED</a:t>
            </a:r>
            <a:r>
              <a:rPr lang="fa-IR" sz="1100" dirty="0">
                <a:latin typeface="Blotus"/>
              </a:rPr>
              <a:t>) مظابقت نمیکنند</a:t>
            </a:r>
            <a:r>
              <a:rPr lang="fa-IR" sz="1100" dirty="0" smtClean="0">
                <a:latin typeface="Blotus"/>
              </a:rPr>
              <a:t>.</a:t>
            </a:r>
            <a:endParaRPr lang="en-US" sz="1100" dirty="0">
              <a:latin typeface="Blotus"/>
            </a:endParaRPr>
          </a:p>
        </p:txBody>
      </p:sp>
      <p:sp>
        <p:nvSpPr>
          <p:cNvPr id="9" name="TextBox 8"/>
          <p:cNvSpPr txBox="1"/>
          <p:nvPr/>
        </p:nvSpPr>
        <p:spPr>
          <a:xfrm>
            <a:off x="7560860" y="1201845"/>
            <a:ext cx="45719" cy="369332"/>
          </a:xfrm>
          <a:prstGeom prst="rect">
            <a:avLst/>
          </a:prstGeom>
          <a:noFill/>
        </p:spPr>
        <p:txBody>
          <a:bodyPr wrap="square" rtlCol="1">
            <a:spAutoFit/>
          </a:bodyPr>
          <a:lstStyle/>
          <a:p>
            <a:r>
              <a:rPr lang="fa-IR" dirty="0" smtClean="0"/>
              <a:t>-</a:t>
            </a:r>
            <a:endParaRPr lang="fa-IR" dirty="0"/>
          </a:p>
        </p:txBody>
      </p:sp>
      <p:sp>
        <p:nvSpPr>
          <p:cNvPr id="12" name="TextBox 11"/>
          <p:cNvSpPr txBox="1"/>
          <p:nvPr/>
        </p:nvSpPr>
        <p:spPr>
          <a:xfrm>
            <a:off x="4661862" y="-323556"/>
            <a:ext cx="3260776" cy="7201972"/>
          </a:xfrm>
          <a:prstGeom prst="rect">
            <a:avLst/>
          </a:prstGeom>
          <a:noFill/>
        </p:spPr>
        <p:txBody>
          <a:bodyPr wrap="square" rtlCol="1">
            <a:spAutoFit/>
          </a:bodyPr>
          <a:lstStyle/>
          <a:p>
            <a:pPr algn="just"/>
            <a:r>
              <a:rPr lang="en-US" sz="1100" dirty="0">
                <a:latin typeface="Blotus"/>
              </a:rPr>
              <a:t> </a:t>
            </a:r>
            <a:endParaRPr lang="fa-IR" sz="1100" dirty="0" smtClean="0">
              <a:latin typeface="Blotus"/>
            </a:endParaRPr>
          </a:p>
          <a:p>
            <a:pPr algn="just"/>
            <a:endParaRPr lang="fa-IR" sz="1100" dirty="0">
              <a:latin typeface="Blotus"/>
            </a:endParaRPr>
          </a:p>
          <a:p>
            <a:pPr algn="just"/>
            <a:endParaRPr lang="en-US" sz="1100" dirty="0">
              <a:latin typeface="Blotus"/>
            </a:endParaRPr>
          </a:p>
          <a:p>
            <a:pPr algn="just"/>
            <a:r>
              <a:rPr lang="fa-IR" sz="1100" b="1" dirty="0">
                <a:latin typeface="Blotus"/>
              </a:rPr>
              <a:t> </a:t>
            </a:r>
            <a:endParaRPr lang="en-US" sz="1100" dirty="0">
              <a:latin typeface="Blotus"/>
            </a:endParaRPr>
          </a:p>
          <a:p>
            <a:pPr algn="just"/>
            <a:r>
              <a:rPr lang="fa-IR" sz="1100" b="1" dirty="0">
                <a:latin typeface="Blotus"/>
              </a:rPr>
              <a:t>مقدمه</a:t>
            </a:r>
            <a:r>
              <a:rPr lang="fa-IR" sz="1100" dirty="0">
                <a:latin typeface="Blotus"/>
              </a:rPr>
              <a:t>: </a:t>
            </a:r>
            <a:r>
              <a:rPr lang="fa-IR" sz="1100" dirty="0" smtClean="0">
                <a:latin typeface="Blotus"/>
              </a:rPr>
              <a:t>اختلال </a:t>
            </a:r>
            <a:r>
              <a:rPr lang="fa-IR" sz="1100" dirty="0">
                <a:latin typeface="Blotus"/>
              </a:rPr>
              <a:t>روانپزشکی </a:t>
            </a:r>
            <a:r>
              <a:rPr lang="fa-IR" sz="1100" dirty="0" smtClean="0">
                <a:latin typeface="Blotus"/>
              </a:rPr>
              <a:t>همانند بیماریهای جسمی هستند. </a:t>
            </a:r>
            <a:r>
              <a:rPr lang="fa-IR" sz="1100" dirty="0">
                <a:latin typeface="Blotus"/>
              </a:rPr>
              <a:t>با این تفاوت که   اختلال در تفکر، درک، رفتار یا احساس ایجاد میشود که سبب می شود </a:t>
            </a:r>
            <a:r>
              <a:rPr lang="fa-IR" sz="1100" dirty="0" smtClean="0">
                <a:latin typeface="Blotus"/>
              </a:rPr>
              <a:t>کا رکرد </a:t>
            </a:r>
            <a:r>
              <a:rPr lang="fa-IR" sz="1100" dirty="0">
                <a:latin typeface="Blotus"/>
              </a:rPr>
              <a:t>فرد درحیطه های مختلف شغلی فردی خانوادگی و اجتماعی مختل گردد. برای درمان و بهبود این اختلال نیز مثل مثالهای ذکر شده به دارودرمانی، رواندرمانی وآموزش بیمار و خانواده احتیاج است. تفاوتی </a:t>
            </a:r>
            <a:r>
              <a:rPr lang="fa-IR" sz="1100" dirty="0" smtClean="0">
                <a:latin typeface="Blotus"/>
              </a:rPr>
              <a:t>دیگرکه </a:t>
            </a:r>
            <a:r>
              <a:rPr lang="fa-IR" sz="1100" dirty="0">
                <a:latin typeface="Blotus"/>
              </a:rPr>
              <a:t>شاید بین بیماریهای روانپزشکی با سایر بیماریها وجود داشته باشد این است که بیماریهای روانپزشکی معمولا برای درمان نیازمند زمان طولانی تری هستند و این امر اهمیت صبور بودن بیمار و خانواده در روند درمان این بیماریها را نشان میدهد. </a:t>
            </a:r>
            <a:r>
              <a:rPr lang="fa-IR" sz="1100" b="1" dirty="0" smtClean="0">
                <a:latin typeface="Blotus"/>
              </a:rPr>
              <a:t>و خلق </a:t>
            </a:r>
            <a:r>
              <a:rPr lang="fa-IR" sz="1100" dirty="0" smtClean="0">
                <a:latin typeface="Blotus"/>
              </a:rPr>
              <a:t>در واقع همان حالت هیجانی نسبتا پایداری است که هر فر</a:t>
            </a:r>
            <a:endParaRPr lang="en-US" sz="1100" dirty="0">
              <a:latin typeface="Blotus"/>
            </a:endParaRPr>
          </a:p>
          <a:p>
            <a:pPr algn="just" rtl="0"/>
            <a:r>
              <a:rPr lang="fa-IR" sz="1100" dirty="0">
                <a:latin typeface="Blotus"/>
              </a:rPr>
              <a:t>	: خلق بر طبق تعریف عبارت است از احساس درونی نافذ و پایداری که درک و نگرش فرد نسبت به خود، دیگران و در کل نسبت به محیط را عمیقا تحت تاثیر قرار میدهد.</a:t>
            </a:r>
            <a:endParaRPr lang="en-US" sz="1100" dirty="0">
              <a:latin typeface="Blotus"/>
            </a:endParaRPr>
          </a:p>
          <a:p>
            <a:pPr algn="just"/>
            <a:r>
              <a:rPr lang="fa-IR" sz="1100" dirty="0">
                <a:latin typeface="Blotus"/>
              </a:rPr>
              <a:t>عاطفه به نمود بیرونی خلق اطلاق میشود. خلق میتواند طبیعی، بالا و شاد، یا پایین و غمگین باشد</a:t>
            </a:r>
            <a:r>
              <a:rPr lang="fa-IR" sz="1100" dirty="0" smtClean="0">
                <a:latin typeface="Blotus"/>
              </a:rPr>
              <a:t>.</a:t>
            </a:r>
            <a:endParaRPr lang="en-US" sz="1100" dirty="0" smtClean="0">
              <a:latin typeface="Blotus"/>
            </a:endParaRPr>
          </a:p>
          <a:p>
            <a:pPr algn="just"/>
            <a:endParaRPr lang="en-US" sz="1100" dirty="0">
              <a:latin typeface="Blotus"/>
            </a:endParaRPr>
          </a:p>
          <a:p>
            <a:pPr algn="just"/>
            <a:r>
              <a:rPr lang="fa-IR" sz="1100" dirty="0">
                <a:latin typeface="Blotus"/>
              </a:rPr>
              <a:t>اختلالات خلق شامل 7 کروه میباشد:</a:t>
            </a:r>
            <a:endParaRPr lang="en-US" sz="1100" dirty="0">
              <a:latin typeface="Blotus"/>
            </a:endParaRPr>
          </a:p>
          <a:p>
            <a:pPr algn="just"/>
            <a:r>
              <a:rPr lang="fa-IR" sz="1100" dirty="0">
                <a:latin typeface="Blotus"/>
              </a:rPr>
              <a:t>اختلالات افسردگی اساسی</a:t>
            </a:r>
            <a:endParaRPr lang="en-US" sz="1100" dirty="0">
              <a:latin typeface="Blotus"/>
            </a:endParaRPr>
          </a:p>
          <a:p>
            <a:pPr algn="just"/>
            <a:r>
              <a:rPr lang="fa-IR" sz="1100" dirty="0">
                <a:latin typeface="Blotus"/>
              </a:rPr>
              <a:t>اختلالات دوقطبی</a:t>
            </a:r>
            <a:endParaRPr lang="en-US" sz="1100" dirty="0">
              <a:latin typeface="Blotus"/>
            </a:endParaRPr>
          </a:p>
          <a:p>
            <a:pPr algn="just"/>
            <a:r>
              <a:rPr lang="fa-IR" sz="1100" dirty="0">
                <a:latin typeface="Blotus"/>
              </a:rPr>
              <a:t>اختلال افسرده خویی( دیس تایمی )</a:t>
            </a:r>
            <a:endParaRPr lang="en-US" sz="1100" dirty="0">
              <a:latin typeface="Blotus"/>
            </a:endParaRPr>
          </a:p>
          <a:p>
            <a:pPr algn="just"/>
            <a:r>
              <a:rPr lang="fa-IR" sz="1100" dirty="0">
                <a:latin typeface="Blotus"/>
              </a:rPr>
              <a:t>اختلال خلق ادواری( سیکلوتایمی)</a:t>
            </a:r>
            <a:endParaRPr lang="en-US" sz="1100" dirty="0">
              <a:latin typeface="Blotus"/>
            </a:endParaRPr>
          </a:p>
          <a:p>
            <a:pPr algn="just"/>
            <a:r>
              <a:rPr lang="fa-IR" sz="1100" dirty="0">
                <a:latin typeface="Blotus"/>
              </a:rPr>
              <a:t>اختلالات خلق ناشی از بیماریهای طبی عمومی</a:t>
            </a:r>
            <a:endParaRPr lang="en-US" sz="1100" dirty="0">
              <a:latin typeface="Blotus"/>
            </a:endParaRPr>
          </a:p>
          <a:p>
            <a:pPr algn="just"/>
            <a:r>
              <a:rPr lang="fa-IR" sz="1100" dirty="0">
                <a:latin typeface="Blotus"/>
              </a:rPr>
              <a:t>اختلالات خلق ناشی از سوء مصرف مواد</a:t>
            </a:r>
            <a:endParaRPr lang="en-US" sz="1100" dirty="0">
              <a:latin typeface="Blotus"/>
            </a:endParaRPr>
          </a:p>
          <a:p>
            <a:pPr algn="just"/>
            <a:r>
              <a:rPr lang="fa-IR" sz="1100" dirty="0">
                <a:latin typeface="Blotus"/>
              </a:rPr>
              <a:t>دستجات عمومی شامل اختلالات افسردگی و دوقطبی که غیر اختصاصی هستند</a:t>
            </a:r>
            <a:r>
              <a:rPr lang="fa-IR" sz="1100" dirty="0" smtClean="0">
                <a:latin typeface="Blotus"/>
              </a:rPr>
              <a:t>.</a:t>
            </a:r>
            <a:endParaRPr lang="en-US" sz="1100" dirty="0" smtClean="0">
              <a:latin typeface="Blotus"/>
            </a:endParaRPr>
          </a:p>
          <a:p>
            <a:pPr algn="just"/>
            <a:endParaRPr lang="en-US" sz="1100" dirty="0">
              <a:latin typeface="Blotus"/>
            </a:endParaRPr>
          </a:p>
          <a:p>
            <a:pPr algn="just"/>
            <a:r>
              <a:rPr lang="fa-IR" sz="1100" b="1" dirty="0" smtClean="0">
                <a:latin typeface="Blotus"/>
              </a:rPr>
              <a:t>تعریف </a:t>
            </a:r>
            <a:r>
              <a:rPr lang="fa-IR" sz="1100" b="1" dirty="0">
                <a:latin typeface="Blotus"/>
              </a:rPr>
              <a:t>اختلال دوقطبی:</a:t>
            </a:r>
            <a:r>
              <a:rPr lang="fa-IR" sz="1100" dirty="0">
                <a:latin typeface="Blotus"/>
              </a:rPr>
              <a:t>نامهای دیگر این اختلال مانیک دپرسیو یا شیدایی/مانیا-افسردگی هم نامیده میشود.نوعی اختلال روانپزشکی است که درآن خلق یا روحیه به صورت غیر طبیعی بیش از حد معمول بالا رفته و شاد یا تحریک پذیر میشود که به این مرحله مانیا یا شیدایی میگویند، یا خلق بیش از حد طبیعی غمگین و افسرده میشود که مرحله دپرسیو یا افسردگی مینامند ویا به صورت علایمی از هردو مرحله بروز میکند که مختلط  مینامند.این نوسان شدید باعث آسیب به وجهه اجتماعی شخص، تخریب روابط بین فردی و اختلال عملکرد شغلی و تحصیلی میشود.</a:t>
            </a:r>
            <a:endParaRPr lang="en-US" sz="1100" dirty="0">
              <a:latin typeface="Blotus"/>
            </a:endParaRPr>
          </a:p>
          <a:p>
            <a:pPr algn="just"/>
            <a:r>
              <a:rPr lang="fa-IR" sz="1100" dirty="0" smtClean="0">
                <a:latin typeface="Blotus"/>
              </a:rPr>
              <a:t>.</a:t>
            </a:r>
            <a:endParaRPr lang="en-US" sz="1100" dirty="0">
              <a:latin typeface="Blotus"/>
            </a:endParaRPr>
          </a:p>
          <a:p>
            <a:pPr algn="just"/>
            <a:r>
              <a:rPr lang="fa-IR" sz="1100" dirty="0">
                <a:latin typeface="Blotus"/>
              </a:rPr>
              <a:t> </a:t>
            </a:r>
            <a:endParaRPr lang="fa-IR" sz="1100" dirty="0" smtClean="0">
              <a:latin typeface="Blotus"/>
            </a:endParaRPr>
          </a:p>
        </p:txBody>
      </p:sp>
      <p:sp>
        <p:nvSpPr>
          <p:cNvPr id="8" name="TextBox 7"/>
          <p:cNvSpPr txBox="1"/>
          <p:nvPr/>
        </p:nvSpPr>
        <p:spPr>
          <a:xfrm>
            <a:off x="9082841" y="0"/>
            <a:ext cx="2926080" cy="7063472"/>
          </a:xfrm>
          <a:prstGeom prst="rect">
            <a:avLst/>
          </a:prstGeom>
          <a:noFill/>
        </p:spPr>
        <p:txBody>
          <a:bodyPr wrap="square" rtlCol="1">
            <a:spAutoFit/>
          </a:bodyPr>
          <a:lstStyle/>
          <a:p>
            <a:pPr algn="ctr"/>
            <a:endParaRPr lang="fa-IR" sz="1050" dirty="0" smtClean="0"/>
          </a:p>
          <a:p>
            <a:pPr algn="ctr"/>
            <a:endParaRPr lang="fa-IR" sz="1050" dirty="0"/>
          </a:p>
          <a:p>
            <a:pPr algn="ctr"/>
            <a:r>
              <a:rPr lang="fa-IR" sz="1050" dirty="0" smtClean="0"/>
              <a:t>اختلالات روانپزشکی</a:t>
            </a:r>
          </a:p>
          <a:p>
            <a:pPr algn="ctr"/>
            <a:endParaRPr lang="fa-IR" sz="1050" dirty="0" smtClean="0"/>
          </a:p>
          <a:p>
            <a:pPr algn="ctr"/>
            <a:endParaRPr lang="fa-IR" sz="1050" dirty="0" smtClean="0"/>
          </a:p>
          <a:p>
            <a:pPr algn="ctr"/>
            <a:endParaRPr lang="fa-IR" sz="1050" dirty="0" smtClean="0"/>
          </a:p>
          <a:p>
            <a:pPr algn="ctr"/>
            <a:endParaRPr lang="fa-IR" sz="1050" dirty="0"/>
          </a:p>
          <a:p>
            <a:pPr algn="ctr"/>
            <a:endParaRPr lang="fa-IR" sz="1050" dirty="0"/>
          </a:p>
          <a:p>
            <a:pPr algn="ctr"/>
            <a:endParaRPr lang="fa-IR" sz="1050" dirty="0"/>
          </a:p>
          <a:p>
            <a:pPr algn="ctr"/>
            <a:endParaRPr lang="fa-IR" sz="1050" dirty="0" smtClean="0"/>
          </a:p>
          <a:p>
            <a:pPr algn="ctr"/>
            <a:endParaRPr lang="fa-IR" sz="1600" b="1" dirty="0" smtClean="0"/>
          </a:p>
          <a:p>
            <a:pPr algn="ctr"/>
            <a:endParaRPr lang="fa-IR" sz="1600" b="1" dirty="0"/>
          </a:p>
          <a:p>
            <a:pPr algn="ctr"/>
            <a:endParaRPr lang="fa-IR" sz="1600" b="1" dirty="0" smtClean="0"/>
          </a:p>
          <a:p>
            <a:pPr algn="ctr"/>
            <a:endParaRPr lang="fa-IR" sz="1600" b="1" dirty="0"/>
          </a:p>
          <a:p>
            <a:pPr algn="ctr"/>
            <a:endParaRPr lang="fa-IR" sz="1600" b="1" dirty="0" smtClean="0"/>
          </a:p>
          <a:p>
            <a:pPr algn="ctr"/>
            <a:r>
              <a:rPr lang="fa-IR" sz="1600" b="1" dirty="0" smtClean="0"/>
              <a:t>اختلال خلقی دو قطبی</a:t>
            </a:r>
          </a:p>
          <a:p>
            <a:pPr algn="ctr"/>
            <a:endParaRPr lang="fa-IR" sz="1050" dirty="0" smtClean="0"/>
          </a:p>
          <a:p>
            <a:pPr algn="ctr"/>
            <a:endParaRPr lang="fa-IR" sz="1050" dirty="0"/>
          </a:p>
          <a:p>
            <a:pPr algn="ctr"/>
            <a:r>
              <a:rPr lang="fa-IR" sz="1050" dirty="0" smtClean="0"/>
              <a:t>جزوه شماره 3</a:t>
            </a:r>
          </a:p>
          <a:p>
            <a:pPr algn="ctr"/>
            <a:endParaRPr lang="fa-IR" sz="1050" dirty="0" smtClean="0"/>
          </a:p>
          <a:p>
            <a:pPr algn="ctr"/>
            <a:r>
              <a:rPr lang="fa-IR" sz="1050" b="1" dirty="0" smtClean="0"/>
              <a:t>تهیه و تنظیم:</a:t>
            </a:r>
          </a:p>
          <a:p>
            <a:pPr algn="ctr"/>
            <a:r>
              <a:rPr lang="fa-IR" sz="1050" dirty="0" smtClean="0"/>
              <a:t>دکتر الهام رزاق کریمی دستیار روانپزشکی</a:t>
            </a:r>
          </a:p>
          <a:p>
            <a:pPr algn="ctr"/>
            <a:endParaRPr lang="fa-IR" sz="1050" dirty="0"/>
          </a:p>
          <a:p>
            <a:pPr algn="ctr"/>
            <a:endParaRPr lang="fa-IR" sz="1050" dirty="0" smtClean="0"/>
          </a:p>
          <a:p>
            <a:pPr algn="ctr"/>
            <a:r>
              <a:rPr lang="fa-IR" sz="1050" b="1" dirty="0" smtClean="0"/>
              <a:t>زیر نظر:</a:t>
            </a:r>
          </a:p>
          <a:p>
            <a:pPr algn="ctr"/>
            <a:r>
              <a:rPr lang="fa-IR" sz="1050" dirty="0" smtClean="0"/>
              <a:t>دکتر سپیده هریزچی قدیم استادیار روانپزشکی</a:t>
            </a:r>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smtClean="0"/>
          </a:p>
          <a:p>
            <a:pPr algn="ctr"/>
            <a:r>
              <a:rPr lang="fa-IR" sz="1050" dirty="0" smtClean="0"/>
              <a:t>مرکز تحقیقات روانپزشکی وعلوم رفتاری</a:t>
            </a:r>
            <a:endParaRPr lang="fa-IR" sz="1050" dirty="0"/>
          </a:p>
          <a:p>
            <a:pPr algn="ctr"/>
            <a:r>
              <a:rPr lang="fa-IR" sz="1050" dirty="0" smtClean="0"/>
              <a:t>مرکز روانپزشکی جامعه نگر تیریز</a:t>
            </a:r>
          </a:p>
          <a:p>
            <a:pPr algn="ctr"/>
            <a:endParaRPr lang="fa-IR" sz="1050" dirty="0"/>
          </a:p>
          <a:p>
            <a:pPr algn="ctr"/>
            <a:endParaRPr lang="fa-IR" sz="1050" dirty="0" smtClean="0"/>
          </a:p>
          <a:p>
            <a:pPr algn="ctr"/>
            <a:endParaRPr lang="fa-IR" sz="1050" dirty="0"/>
          </a:p>
          <a:p>
            <a:pPr algn="ctr"/>
            <a:endParaRPr lang="fa-IR" sz="1050" dirty="0" smtClean="0"/>
          </a:p>
          <a:p>
            <a:pPr algn="ctr"/>
            <a:endParaRPr lang="fa-IR" sz="1050" dirty="0" smtClean="0"/>
          </a:p>
        </p:txBody>
      </p:sp>
      <p:pic>
        <p:nvPicPr>
          <p:cNvPr id="1026" name="Picture 2" descr="F:\آرم مرکز تحقیقات و دانشگاه\NEW.93.10.18.bmp"/>
          <p:cNvPicPr>
            <a:picLocks noChangeAspect="1" noChangeArrowheads="1"/>
          </p:cNvPicPr>
          <p:nvPr/>
        </p:nvPicPr>
        <p:blipFill>
          <a:blip r:embed="rId3" cstate="print">
            <a:lum/>
          </a:blip>
          <a:srcRect/>
          <a:stretch>
            <a:fillRect/>
          </a:stretch>
        </p:blipFill>
        <p:spPr bwMode="auto">
          <a:xfrm>
            <a:off x="10212867" y="4757546"/>
            <a:ext cx="731797" cy="89194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260207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4435524" y="0"/>
            <a:ext cx="3220870" cy="7201972"/>
          </a:xfrm>
          <a:prstGeom prst="rect">
            <a:avLst/>
          </a:prstGeom>
          <a:noFill/>
        </p:spPr>
        <p:txBody>
          <a:bodyPr wrap="square" rtlCol="1">
            <a:spAutoFit/>
          </a:bodyPr>
          <a:lstStyle/>
          <a:p>
            <a:pPr algn="just"/>
            <a:r>
              <a:rPr lang="fa-IR" sz="1100" dirty="0">
                <a:latin typeface="Blotus"/>
              </a:rPr>
              <a:t>درمان اختلالات دوقطبی :</a:t>
            </a:r>
            <a:endParaRPr lang="en-US" sz="1100" dirty="0">
              <a:latin typeface="Blotus"/>
            </a:endParaRPr>
          </a:p>
          <a:p>
            <a:pPr algn="just"/>
            <a:r>
              <a:rPr lang="en-US" sz="1100" dirty="0">
                <a:latin typeface="Blotus"/>
              </a:rPr>
              <a:t>A</a:t>
            </a:r>
            <a:r>
              <a:rPr lang="fa-IR" sz="1100" dirty="0">
                <a:latin typeface="Blotus"/>
              </a:rPr>
              <a:t> : درمان دارویی :</a:t>
            </a:r>
            <a:endParaRPr lang="en-US" sz="1100" dirty="0">
              <a:latin typeface="Blotus"/>
            </a:endParaRPr>
          </a:p>
          <a:p>
            <a:pPr algn="just"/>
            <a:r>
              <a:rPr lang="fa-IR" sz="1100" dirty="0">
                <a:latin typeface="Blotus"/>
              </a:rPr>
              <a:t>لیتیوم و سدیم والپروات، خط اول درمان مرحله مانیا هستند ولی آنتی سایکوتیکهای نسل دوم از قبیل الانزاپین نیز استفاده میشوند.کاربامازپین، دیوالپروئکس و والپروئیک اسید برای درمان مانیای دیسفوریک یا مختلط و با چرخه های سریع و دوره های متعدد مانیا موثرتر هستند.در مانیای خاد اغلب نیازمند داروهای سداتیو هستیم از جمله کلونازپام و لورازپام.</a:t>
            </a:r>
            <a:endParaRPr lang="en-US" sz="1100" dirty="0">
              <a:latin typeface="Blotus"/>
            </a:endParaRPr>
          </a:p>
          <a:p>
            <a:pPr lvl="0" algn="just"/>
            <a:r>
              <a:rPr lang="fa-IR" sz="1100" dirty="0">
                <a:latin typeface="Blotus"/>
              </a:rPr>
              <a:t>لیتیوم :در فاز حاد سطح خونی آن باید بین 8/0 تا 2/1 باشد.بررسیهای لازم قبل آن:</a:t>
            </a:r>
            <a:r>
              <a:rPr lang="en-US" sz="1100" dirty="0">
                <a:latin typeface="Blotus"/>
              </a:rPr>
              <a:t>CBC diff</a:t>
            </a:r>
            <a:r>
              <a:rPr lang="fa-IR" sz="1100" dirty="0">
                <a:latin typeface="Blotus"/>
              </a:rPr>
              <a:t> ،</a:t>
            </a:r>
            <a:r>
              <a:rPr lang="en-US" sz="1100" dirty="0">
                <a:latin typeface="Blotus"/>
              </a:rPr>
              <a:t>ECG</a:t>
            </a:r>
            <a:r>
              <a:rPr lang="fa-IR" sz="1100" dirty="0">
                <a:latin typeface="Blotus"/>
              </a:rPr>
              <a:t> ، تستهای تیروئید، اوره خون و کراتینین سرم، تست حاملگی.</a:t>
            </a:r>
            <a:endParaRPr lang="en-US" sz="1100" dirty="0">
              <a:latin typeface="Blotus"/>
            </a:endParaRPr>
          </a:p>
          <a:p>
            <a:pPr algn="just"/>
            <a:r>
              <a:rPr lang="fa-IR" sz="1100" dirty="0">
                <a:latin typeface="Blotus"/>
              </a:rPr>
              <a:t>به خاطر شاخص درمانی باریک در صورت دهیدراسیون بیمار احتمال مسمومیت هست.سطح سمی آن 2 یا بیشتر است.</a:t>
            </a:r>
            <a:endParaRPr lang="en-US" sz="1100" dirty="0">
              <a:latin typeface="Blotus"/>
            </a:endParaRPr>
          </a:p>
          <a:p>
            <a:pPr algn="just"/>
            <a:r>
              <a:rPr lang="fa-IR" sz="1100" dirty="0">
                <a:latin typeface="Blotus"/>
              </a:rPr>
              <a:t>شروع در بالغین با 3 قرص 300 </a:t>
            </a:r>
            <a:r>
              <a:rPr lang="en-US" sz="1100" dirty="0">
                <a:latin typeface="Blotus"/>
              </a:rPr>
              <a:t>mg</a:t>
            </a:r>
            <a:r>
              <a:rPr lang="fa-IR" sz="1100" dirty="0">
                <a:latin typeface="Blotus"/>
              </a:rPr>
              <a:t> سه بار در روز است. بعد 5 روز باید سطح دارو چک شود و تنظیم شود.</a:t>
            </a:r>
            <a:endParaRPr lang="en-US" sz="1100" dirty="0">
              <a:latin typeface="Blotus"/>
            </a:endParaRPr>
          </a:p>
          <a:p>
            <a:pPr algn="just"/>
            <a:r>
              <a:rPr lang="fa-IR" sz="1100" dirty="0">
                <a:latin typeface="Blotus"/>
              </a:rPr>
              <a:t>عوارض جانبی: تشنگی، پرادراری، ترمورف طعم فلز در دهان، کندی شناختی، سوءهاضمه، هیپوتیروئیدی، مسمومیت کلیوی</a:t>
            </a:r>
            <a:endParaRPr lang="en-US" sz="1100" dirty="0">
              <a:latin typeface="Blotus"/>
            </a:endParaRPr>
          </a:p>
          <a:p>
            <a:pPr lvl="0" algn="just"/>
            <a:r>
              <a:rPr lang="fa-IR" sz="1100" dirty="0">
                <a:latin typeface="Blotus"/>
              </a:rPr>
              <a:t>والپروئیک اسید : شاخص درمانی وسیع دارد و در سطح خونی 125 تا 50 موثر است.</a:t>
            </a:r>
            <a:endParaRPr lang="en-US" sz="1100" dirty="0">
              <a:latin typeface="Blotus"/>
            </a:endParaRPr>
          </a:p>
          <a:p>
            <a:pPr algn="just"/>
            <a:r>
              <a:rPr lang="fa-IR" sz="1100" dirty="0">
                <a:latin typeface="Blotus"/>
              </a:rPr>
              <a:t>بررسیهای لازم قبل شروع دارو:شمارش کامل سلولهای خونی، تست عملکرد کبدی، تست حاملگی.</a:t>
            </a:r>
            <a:endParaRPr lang="en-US" sz="1100" dirty="0">
              <a:latin typeface="Blotus"/>
            </a:endParaRPr>
          </a:p>
          <a:p>
            <a:pPr algn="just"/>
            <a:r>
              <a:rPr lang="fa-IR" sz="1100" dirty="0">
                <a:latin typeface="Blotus"/>
              </a:rPr>
              <a:t>عوارض جانبی: ترومبوسیتوپنی، سمیت کبدی کشنده فقط زیر 10 سال، ریزش مو، ترمور، افزایش وزن، سداسیون، عوارض گوارشی.</a:t>
            </a:r>
            <a:endParaRPr lang="en-US" sz="1100" dirty="0">
              <a:latin typeface="Blotus"/>
            </a:endParaRPr>
          </a:p>
          <a:p>
            <a:pPr algn="just"/>
            <a:r>
              <a:rPr lang="fa-IR" sz="1100" dirty="0">
                <a:latin typeface="Blotus"/>
              </a:rPr>
              <a:t>شروع با دوز 250 تا 750 </a:t>
            </a:r>
            <a:r>
              <a:rPr lang="en-US" sz="1100" dirty="0">
                <a:latin typeface="Blotus"/>
              </a:rPr>
              <a:t>mg</a:t>
            </a:r>
            <a:r>
              <a:rPr lang="fa-IR" sz="1100" dirty="0">
                <a:latin typeface="Blotus"/>
              </a:rPr>
              <a:t> و سپس بر اساس علایم و سطح سرمی تنظیم میشود.</a:t>
            </a:r>
            <a:endParaRPr lang="en-US" sz="1100" dirty="0">
              <a:latin typeface="Blotus"/>
            </a:endParaRPr>
          </a:p>
          <a:p>
            <a:pPr lvl="0" algn="just"/>
            <a:r>
              <a:rPr lang="fa-IR" sz="1100" dirty="0">
                <a:latin typeface="Blotus"/>
              </a:rPr>
              <a:t>کاربامازپین: تنظیم دوز معمولا براساس علایم بالینی انجام میشود.</a:t>
            </a:r>
            <a:endParaRPr lang="en-US" sz="1100" dirty="0">
              <a:latin typeface="Blotus"/>
            </a:endParaRPr>
          </a:p>
          <a:p>
            <a:pPr algn="just"/>
            <a:r>
              <a:rPr lang="fa-IR" sz="1100" dirty="0">
                <a:latin typeface="Blotus"/>
              </a:rPr>
              <a:t>ارزیابی قبل شروع دارو: تست عملکرد کبدیف شمارش کامل سلولهای خونی، الکترولیتهاف رتیکولوسیتها، تست حاملگی، </a:t>
            </a:r>
            <a:r>
              <a:rPr lang="en-US" sz="1100" dirty="0">
                <a:latin typeface="Blotus"/>
              </a:rPr>
              <a:t>ECG</a:t>
            </a:r>
            <a:r>
              <a:rPr lang="fa-IR" sz="1100" dirty="0">
                <a:latin typeface="Blotus"/>
              </a:rPr>
              <a:t> .</a:t>
            </a:r>
            <a:endParaRPr lang="en-US" sz="1100" dirty="0">
              <a:latin typeface="Blotus"/>
            </a:endParaRPr>
          </a:p>
          <a:p>
            <a:pPr algn="just"/>
            <a:r>
              <a:rPr lang="fa-IR" sz="1100" dirty="0">
                <a:latin typeface="Blotus"/>
              </a:rPr>
              <a:t>عوارض جانبی: تهوع، رخوت، آتاکسی، سمیت کبدی، هیپوناترمی، مهار مغز استخوان، بثورات پوستی10% و استیونس جانسون ندرتا.</a:t>
            </a:r>
            <a:endParaRPr lang="en-US" sz="1100" dirty="0">
              <a:latin typeface="Blotus"/>
            </a:endParaRPr>
          </a:p>
          <a:p>
            <a:pPr algn="just"/>
            <a:r>
              <a:rPr lang="fa-IR" sz="1100" dirty="0">
                <a:latin typeface="Blotus"/>
              </a:rPr>
              <a:t>شروع با دوز600 – 200 </a:t>
            </a:r>
            <a:r>
              <a:rPr lang="en-US" sz="1100" dirty="0">
                <a:latin typeface="Blotus"/>
              </a:rPr>
              <a:t>mg</a:t>
            </a:r>
            <a:r>
              <a:rPr lang="fa-IR" sz="1100" dirty="0">
                <a:latin typeface="Blotus"/>
              </a:rPr>
              <a:t> در روز و بعد تنظیم دوز صورت میگیرد</a:t>
            </a:r>
            <a:r>
              <a:rPr lang="fa-IR" sz="1100" dirty="0" smtClean="0">
                <a:latin typeface="Blotus"/>
              </a:rPr>
              <a:t>.</a:t>
            </a:r>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r>
              <a:rPr lang="fa-IR" sz="1100" dirty="0">
                <a:latin typeface="Blotus"/>
              </a:rPr>
              <a:t> </a:t>
            </a:r>
            <a:endParaRPr lang="en-US" sz="1100" dirty="0">
              <a:latin typeface="Blotus"/>
            </a:endParaRPr>
          </a:p>
          <a:p>
            <a:pPr algn="just"/>
            <a:endParaRPr lang="fa-IR" sz="1100" dirty="0">
              <a:latin typeface="Blotus"/>
            </a:endParaRPr>
          </a:p>
        </p:txBody>
      </p:sp>
      <p:sp>
        <p:nvSpPr>
          <p:cNvPr id="3" name="TextBox 2"/>
          <p:cNvSpPr txBox="1"/>
          <p:nvPr/>
        </p:nvSpPr>
        <p:spPr>
          <a:xfrm>
            <a:off x="8515716" y="-534572"/>
            <a:ext cx="3316892" cy="7709803"/>
          </a:xfrm>
          <a:prstGeom prst="rect">
            <a:avLst/>
          </a:prstGeom>
          <a:noFill/>
        </p:spPr>
        <p:txBody>
          <a:bodyPr wrap="square" rtlCol="1">
            <a:spAutoFit/>
          </a:bodyPr>
          <a:lstStyle/>
          <a:p>
            <a:pPr algn="just"/>
            <a:endParaRPr lang="fa-IR" sz="1100" b="1" dirty="0" smtClean="0">
              <a:latin typeface="Blotus"/>
            </a:endParaRPr>
          </a:p>
          <a:p>
            <a:pPr algn="just"/>
            <a:endParaRPr lang="fa-IR" sz="1100" b="1" dirty="0">
              <a:latin typeface="Blotus"/>
            </a:endParaRPr>
          </a:p>
          <a:p>
            <a:pPr algn="just"/>
            <a:endParaRPr lang="fa-IR" sz="1100" b="1" dirty="0" smtClean="0">
              <a:latin typeface="Blotus"/>
            </a:endParaRPr>
          </a:p>
          <a:p>
            <a:pPr algn="just"/>
            <a:endParaRPr lang="fa-IR" sz="1100" b="1" dirty="0" smtClean="0">
              <a:latin typeface="Blotus"/>
            </a:endParaRPr>
          </a:p>
          <a:p>
            <a:pPr algn="just"/>
            <a:r>
              <a:rPr lang="en-US" sz="1100" dirty="0" smtClean="0">
                <a:latin typeface="Blotus"/>
              </a:rPr>
              <a:t>:D</a:t>
            </a:r>
            <a:r>
              <a:rPr lang="fa-IR" sz="1100" dirty="0" smtClean="0">
                <a:latin typeface="Blotus"/>
              </a:rPr>
              <a:t> </a:t>
            </a:r>
            <a:r>
              <a:rPr lang="fa-IR" sz="1100" dirty="0">
                <a:latin typeface="Blotus"/>
              </a:rPr>
              <a:t>باعث اختلال عملکرد شغلی یا اجتماعی یا ارتباطی شود  یا بستری لزوم یابد یا سایکوتیک باشد.</a:t>
            </a:r>
            <a:endParaRPr lang="en-US" sz="1100" dirty="0">
              <a:latin typeface="Blotus"/>
            </a:endParaRPr>
          </a:p>
          <a:p>
            <a:pPr algn="just"/>
            <a:r>
              <a:rPr lang="en-US" sz="1100" dirty="0">
                <a:latin typeface="Blotus"/>
              </a:rPr>
              <a:t>E </a:t>
            </a:r>
            <a:r>
              <a:rPr lang="fa-IR" sz="1100" dirty="0">
                <a:latin typeface="Blotus"/>
              </a:rPr>
              <a:t>: این علایم در اثر مصرف مستقیم یک ماده ( سوء مصرف داروها ) یا بیماری طبی عمومی ( هیپوتیروئیدی) نباشد.</a:t>
            </a:r>
            <a:endParaRPr lang="en-US" sz="1100" dirty="0">
              <a:latin typeface="Blotus"/>
            </a:endParaRPr>
          </a:p>
          <a:p>
            <a:pPr algn="just"/>
            <a:r>
              <a:rPr lang="fa-IR" sz="1100" dirty="0">
                <a:latin typeface="Blotus"/>
              </a:rPr>
              <a:t>در یک فرد در دوره مانیک شاید اطلاعات زیر حاصل شود:</a:t>
            </a:r>
            <a:endParaRPr lang="en-US" sz="1100" dirty="0">
              <a:latin typeface="Blotus"/>
            </a:endParaRPr>
          </a:p>
          <a:p>
            <a:pPr algn="just"/>
            <a:r>
              <a:rPr lang="fa-IR" sz="1100" dirty="0">
                <a:latin typeface="Blotus"/>
              </a:rPr>
              <a:t>قماربازی یا ولخرجی مفرط، مسافرت تکانه ای، فعالیت جنسی مفرط که جزو رفتارهای عجیب و مهار گسیخته هستند، تحمل اندک نسبت به ناکامیها، تحریک پذیری و فورانهای خشم، افزایش میل جنسی، کاهش وزن و بی اشتهایی، بی خوابی، انرژی مفرط، لباسهای اغواکننده و رنگارنگ، آرایش مفرط، عدم توجه به ظاهر شخصی و یا پوشیدن لباسهایی با ترکیب عجیب، عاطفه ای بی ثبات، خلق سرخوش، پرتوقع، گفتار توام با فشار با صدای بلند و نمایشی و مبالغه آمیز که شاید به بی ربط گویی برسد، افزایش عزت نفس و خودبزرگ بینی و خودمحوربودن شدید و حتی شاید هذیان و توهمات با مضامین خودبزرگ بینی، پرش افکار، سبقت افکار، جناس سازی، حاشیه پردازی، تفکر مماسی و بینش و قضاوت شدیدا مختل</a:t>
            </a:r>
            <a:endParaRPr lang="en-US" sz="1100" dirty="0">
              <a:latin typeface="Blotus"/>
            </a:endParaRPr>
          </a:p>
          <a:p>
            <a:pPr algn="just"/>
            <a:r>
              <a:rPr lang="fa-IR" sz="1100" b="1" dirty="0">
                <a:latin typeface="Blotus"/>
              </a:rPr>
              <a:t>علایم و نشانه های مرحله افسردگی/دپرسیو:</a:t>
            </a:r>
            <a:endParaRPr lang="en-US" sz="1100" dirty="0">
              <a:latin typeface="Blotus"/>
            </a:endParaRPr>
          </a:p>
          <a:p>
            <a:pPr algn="just"/>
            <a:r>
              <a:rPr lang="fa-IR" sz="1100" dirty="0">
                <a:latin typeface="Blotus"/>
              </a:rPr>
              <a:t>روحیه غمگین در اکثر ساعات روز و تقریبا هر روز( در نوجوانان و کودکان شاید به جای غمگینی، عصبانیت و تحریک پذیری دیده شود)،کاهش بارز علاقه و لذت در همه چیز که قبلا برای فرد لذت بخش بوده،تغییر اشتها و افزایش یا کاهش وزن به صورت ناخواسته،بی خوابی یا پرخوابی ،بی قراری ذهنی و حرکتی یا کندی بیش از حد،خستگی یا  کمبود انرژی،احساس بی ارزشی و گناه نامتناسب و زیاد، ناامیدی،کاهش قدرت تفکر و تمرکز،افکار راجعه در مورد مرگ یاافکارخودکشی</a:t>
            </a:r>
          </a:p>
          <a:p>
            <a:pPr algn="just"/>
            <a:r>
              <a:rPr lang="fa-IR" sz="1100" dirty="0">
                <a:latin typeface="Blotus"/>
              </a:rPr>
              <a:t> برای تشخیص حداقل دو هفته، 5 نشانه از موارد فوق باید وجود داشته باشد.</a:t>
            </a:r>
            <a:endParaRPr lang="en-US" sz="1100" dirty="0">
              <a:latin typeface="Blotus"/>
            </a:endParaRPr>
          </a:p>
          <a:p>
            <a:pPr algn="just"/>
            <a:r>
              <a:rPr lang="fa-IR" sz="1100" b="1" dirty="0">
                <a:latin typeface="Blotus"/>
              </a:rPr>
              <a:t>علایم دوقطبی مختلط: </a:t>
            </a:r>
            <a:r>
              <a:rPr lang="fa-IR" sz="1100" dirty="0">
                <a:latin typeface="Blotus"/>
              </a:rPr>
              <a:t>در تعدادی از بیماران نشانه های مانیا/شیدایی و افسردگی همزمان رخ میدهد و اغلب شامل مشکلات خواب، کاهش یا افزایش اشتها، بی قراری و تحریک پذیری، افکار خودکشی و سایکوز است.مثلا درحالیکه خیلی غمگین است احساس انرژی زیاد بکند یا پر حرف باشد</a:t>
            </a:r>
            <a:r>
              <a:rPr lang="fa-IR" sz="1100" dirty="0" smtClean="0">
                <a:latin typeface="Blotus"/>
              </a:rPr>
              <a:t>.</a:t>
            </a:r>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en-US" sz="1100" dirty="0" smtClean="0">
              <a:latin typeface="Blotus"/>
            </a:endParaRPr>
          </a:p>
          <a:p>
            <a:pPr algn="just"/>
            <a:endParaRPr lang="fa-IR" sz="1100" b="1" dirty="0">
              <a:latin typeface="Blotus"/>
            </a:endParaRPr>
          </a:p>
          <a:p>
            <a:pPr algn="just"/>
            <a:endParaRPr lang="fa-IR" sz="1100" b="1" dirty="0" smtClean="0">
              <a:latin typeface="Blotus"/>
            </a:endParaRPr>
          </a:p>
          <a:p>
            <a:pPr algn="just"/>
            <a:endParaRPr lang="en-US" sz="1100" b="1" dirty="0">
              <a:latin typeface="Blotus"/>
            </a:endParaRPr>
          </a:p>
        </p:txBody>
      </p:sp>
      <p:sp>
        <p:nvSpPr>
          <p:cNvPr id="5" name="TextBox 4"/>
          <p:cNvSpPr txBox="1"/>
          <p:nvPr/>
        </p:nvSpPr>
        <p:spPr>
          <a:xfrm>
            <a:off x="344523" y="0"/>
            <a:ext cx="3216284" cy="7201972"/>
          </a:xfrm>
          <a:prstGeom prst="rect">
            <a:avLst/>
          </a:prstGeom>
          <a:noFill/>
        </p:spPr>
        <p:txBody>
          <a:bodyPr wrap="square" rtlCol="1">
            <a:spAutoFit/>
          </a:bodyPr>
          <a:lstStyle/>
          <a:p>
            <a:pPr lvl="0" algn="just"/>
            <a:r>
              <a:rPr lang="fa-IR" sz="1100" dirty="0">
                <a:latin typeface="Blotus"/>
              </a:rPr>
              <a:t>لاموتریژین: خواص ضد افسردگی/شیدایی و تثبیت کننده خلق دارد.دوز باید باه آرامی افزوذه شود تا خطر بروز بثورات پوستی به حداقل برسد.</a:t>
            </a:r>
            <a:endParaRPr lang="en-US" sz="1100" dirty="0">
              <a:latin typeface="Blotus"/>
            </a:endParaRPr>
          </a:p>
          <a:p>
            <a:pPr algn="just"/>
            <a:r>
              <a:rPr lang="fa-IR" sz="1100" dirty="0">
                <a:latin typeface="Blotus"/>
              </a:rPr>
              <a:t>عوارض جانبی:در 1/0 % بیماران سندرم استیونس جانسون ایجاد میکند، تهوع، سداسیون، اتاکسی، بی خوابی.</a:t>
            </a:r>
            <a:endParaRPr lang="en-US" sz="1100" dirty="0">
              <a:latin typeface="Blotus"/>
            </a:endParaRPr>
          </a:p>
          <a:p>
            <a:pPr algn="just"/>
            <a:r>
              <a:rPr lang="fa-IR" sz="1100" dirty="0">
                <a:latin typeface="Blotus"/>
              </a:rPr>
              <a:t>شروع با دوز 25</a:t>
            </a:r>
            <a:r>
              <a:rPr lang="en-US" sz="1100" dirty="0">
                <a:latin typeface="Blotus"/>
              </a:rPr>
              <a:t> mg</a:t>
            </a:r>
            <a:r>
              <a:rPr lang="fa-IR" sz="1100" dirty="0">
                <a:latin typeface="Blotus"/>
              </a:rPr>
              <a:t> و افزایش دوز هر دو هفتهاست تا دوز 200. سدیم والپروات دوز آن را افزایش میدهد لذا  در صورت همراهی با والپروات، با نصف دوز معمول درمان میکنیم.</a:t>
            </a:r>
            <a:endParaRPr lang="en-US" sz="1100" dirty="0">
              <a:latin typeface="Blotus"/>
            </a:endParaRPr>
          </a:p>
          <a:p>
            <a:pPr lvl="0" algn="just"/>
            <a:r>
              <a:rPr lang="fa-IR" sz="1100" dirty="0">
                <a:latin typeface="Blotus"/>
              </a:rPr>
              <a:t>سایر داروها: گاباپنتین، توپیرامات، وراپامیل، نیمودیپین، کلونیدین، کلونازپام و لورازپام...</a:t>
            </a:r>
            <a:endParaRPr lang="en-US" sz="1100" dirty="0">
              <a:latin typeface="Blotus"/>
            </a:endParaRPr>
          </a:p>
          <a:p>
            <a:pPr algn="just"/>
            <a:r>
              <a:rPr lang="fa-IR" sz="1100" dirty="0" smtClean="0">
                <a:latin typeface="Blotus"/>
              </a:rPr>
              <a:t>نکته</a:t>
            </a:r>
            <a:r>
              <a:rPr lang="fa-IR" sz="1100" dirty="0">
                <a:latin typeface="Blotus"/>
              </a:rPr>
              <a:t>: در فاز افسردگی بیماران دوقطبی سعی میشود از تثبیت کننده ها بویژه لاموتریژین استفاده شود زیرا در صورت افزودن ضدافسردگیها شانس شیفت به مانیا افزایش میابد. در صورت احتیاج به ضدافسردگیها ، </a:t>
            </a:r>
            <a:r>
              <a:rPr lang="en-US" sz="1100" dirty="0">
                <a:latin typeface="Blotus"/>
              </a:rPr>
              <a:t>SSRIs</a:t>
            </a:r>
            <a:r>
              <a:rPr lang="fa-IR" sz="1100" dirty="0">
                <a:latin typeface="Blotus"/>
              </a:rPr>
              <a:t> در اولویت هستند ولی بیمار باید از نزدیک از نظر بروز علایم شیفت به مانیا تحت کنترل پزشک باشد.</a:t>
            </a:r>
            <a:endParaRPr lang="en-US" sz="1100" dirty="0">
              <a:latin typeface="Blotus"/>
            </a:endParaRPr>
          </a:p>
          <a:p>
            <a:pPr algn="just"/>
            <a:r>
              <a:rPr lang="en-US" sz="1100" dirty="0">
                <a:latin typeface="Blotus"/>
              </a:rPr>
              <a:t>B</a:t>
            </a:r>
            <a:r>
              <a:rPr lang="fa-IR" sz="1100" dirty="0">
                <a:latin typeface="Blotus"/>
              </a:rPr>
              <a:t> : الکتروشوک : در بیماران مقاوم یا بسیار شدید، در مواقعی که خطری برای بیمار باشد ازجمله غذا نخورد یا افکار شدید خودکشی داشته باشد، زنان بارداری که درمان زودرس مد نظر باشد.</a:t>
            </a:r>
            <a:endParaRPr lang="en-US" sz="1100" dirty="0">
              <a:latin typeface="Blotus"/>
            </a:endParaRPr>
          </a:p>
          <a:p>
            <a:pPr algn="just"/>
            <a:r>
              <a:rPr lang="en-US" sz="1100" dirty="0">
                <a:latin typeface="Blotus"/>
              </a:rPr>
              <a:t>C</a:t>
            </a:r>
            <a:r>
              <a:rPr lang="fa-IR" sz="1100" dirty="0">
                <a:latin typeface="Blotus"/>
              </a:rPr>
              <a:t> : درمان غیر دارویی: شامل درمانهای شناختی-رفتاری، روانکاوی، درمان گروهی، درمان خانوادگی</a:t>
            </a:r>
            <a:r>
              <a:rPr lang="fa-IR" sz="1100" dirty="0" smtClean="0">
                <a:latin typeface="Blotus"/>
              </a:rPr>
              <a:t>..</a:t>
            </a:r>
          </a:p>
          <a:p>
            <a:pPr algn="just"/>
            <a:endParaRPr lang="fa-IR" sz="1100" dirty="0">
              <a:latin typeface="Blotus"/>
            </a:endParaRPr>
          </a:p>
          <a:p>
            <a:pPr algn="just"/>
            <a:endParaRPr lang="fa-IR" sz="1100" dirty="0" smtClean="0">
              <a:latin typeface="Blotus"/>
            </a:endParaRPr>
          </a:p>
          <a:p>
            <a:pPr algn="just"/>
            <a:endParaRPr lang="fa-IR" sz="1100" dirty="0">
              <a:latin typeface="Blotus"/>
            </a:endParaRPr>
          </a:p>
          <a:p>
            <a:pPr algn="just"/>
            <a:endParaRPr lang="fa-IR" sz="1100" dirty="0" smtClean="0">
              <a:latin typeface="Blotus"/>
            </a:endParaRPr>
          </a:p>
          <a:p>
            <a:pPr algn="just"/>
            <a:endParaRPr lang="fa-IR" sz="1100" dirty="0">
              <a:latin typeface="Blotus"/>
            </a:endParaRPr>
          </a:p>
          <a:p>
            <a:pPr algn="just"/>
            <a:endParaRPr lang="fa-IR" sz="1100" dirty="0" smtClean="0">
              <a:latin typeface="Blotus"/>
            </a:endParaRPr>
          </a:p>
          <a:p>
            <a:pPr algn="just"/>
            <a:endParaRPr lang="fa-IR" sz="1100" dirty="0" smtClean="0">
              <a:latin typeface="Blotus"/>
            </a:endParaRPr>
          </a:p>
          <a:p>
            <a:pPr algn="just"/>
            <a:endParaRPr lang="fa-IR" sz="1100" dirty="0">
              <a:latin typeface="Blotus"/>
            </a:endParaRPr>
          </a:p>
          <a:p>
            <a:pPr algn="just"/>
            <a:endParaRPr lang="fa-IR" sz="1100" dirty="0" smtClean="0">
              <a:latin typeface="Blotus"/>
            </a:endParaRPr>
          </a:p>
          <a:p>
            <a:pPr algn="just"/>
            <a:endParaRPr lang="fa-IR" sz="1100" dirty="0">
              <a:latin typeface="Blotus"/>
            </a:endParaRPr>
          </a:p>
          <a:p>
            <a:pPr algn="l"/>
            <a:r>
              <a:rPr lang="fa-IR" sz="1100" dirty="0" smtClean="0">
                <a:latin typeface="Blotus"/>
              </a:rPr>
              <a:t>.منابع</a:t>
            </a:r>
            <a:endParaRPr lang="en-US" sz="1100" dirty="0">
              <a:latin typeface="Blotus"/>
            </a:endParaRPr>
          </a:p>
          <a:p>
            <a:pPr lvl="0" algn="l"/>
            <a:r>
              <a:rPr lang="en-US" sz="1100" dirty="0" smtClean="0">
                <a:latin typeface="Blotus"/>
              </a:rPr>
              <a:t>1. Comprehensive </a:t>
            </a:r>
            <a:r>
              <a:rPr lang="en-US" sz="1100" dirty="0">
                <a:latin typeface="Blotus"/>
              </a:rPr>
              <a:t>textbook of  psychiatry, </a:t>
            </a:r>
            <a:r>
              <a:rPr lang="en-US" sz="1100" dirty="0" err="1">
                <a:latin typeface="Blotus"/>
              </a:rPr>
              <a:t>Sadock</a:t>
            </a:r>
            <a:r>
              <a:rPr lang="en-US" sz="1100" dirty="0">
                <a:latin typeface="Blotus"/>
              </a:rPr>
              <a:t> B.J</a:t>
            </a:r>
          </a:p>
          <a:p>
            <a:pPr lvl="0" algn="l" rtl="0"/>
            <a:r>
              <a:rPr lang="en-US" sz="1100" dirty="0" smtClean="0">
                <a:latin typeface="Blotus"/>
              </a:rPr>
              <a:t>  2. Synopsis </a:t>
            </a:r>
            <a:r>
              <a:rPr lang="en-US" sz="1100" dirty="0">
                <a:latin typeface="Blotus"/>
              </a:rPr>
              <a:t>of psychiatry, </a:t>
            </a:r>
            <a:r>
              <a:rPr lang="en-US" sz="1100" dirty="0" err="1">
                <a:latin typeface="Blotus"/>
              </a:rPr>
              <a:t>Sadock</a:t>
            </a:r>
            <a:r>
              <a:rPr lang="en-US" sz="1100" dirty="0">
                <a:latin typeface="Blotus"/>
              </a:rPr>
              <a:t> </a:t>
            </a:r>
            <a:r>
              <a:rPr lang="en-US" sz="1100" dirty="0" smtClean="0">
                <a:latin typeface="Blotus"/>
              </a:rPr>
              <a:t>B.J. </a:t>
            </a:r>
          </a:p>
          <a:p>
            <a:pPr lvl="0" algn="l"/>
            <a:r>
              <a:rPr lang="en-US" sz="1100" dirty="0" smtClean="0">
                <a:latin typeface="Blotus"/>
              </a:rPr>
              <a:t>3. Pocket handbook of clinical psychiatry, Kaplan and </a:t>
            </a:r>
            <a:r>
              <a:rPr lang="en-US" sz="1100" dirty="0" err="1" smtClean="0">
                <a:latin typeface="Blotus"/>
              </a:rPr>
              <a:t>Sadock</a:t>
            </a:r>
            <a:endParaRPr lang="en-US" sz="1100" dirty="0" smtClean="0">
              <a:latin typeface="Blotus"/>
            </a:endParaRPr>
          </a:p>
          <a:p>
            <a:pPr lvl="0" algn="just"/>
            <a:endParaRPr lang="en-US" sz="1100" dirty="0" smtClean="0">
              <a:latin typeface="Blotus"/>
            </a:endParaRPr>
          </a:p>
          <a:p>
            <a:pPr lvl="0" algn="just"/>
            <a:endParaRPr lang="en-US" sz="1100" dirty="0" smtClean="0">
              <a:latin typeface="Blotus"/>
            </a:endParaRPr>
          </a:p>
          <a:p>
            <a:pPr lvl="0" algn="just"/>
            <a:endParaRPr lang="en-US" sz="1100" dirty="0" smtClean="0">
              <a:latin typeface="Blotus"/>
            </a:endParaRPr>
          </a:p>
          <a:p>
            <a:pPr lvl="0" algn="just"/>
            <a:endParaRPr lang="en-US" sz="1100" dirty="0" smtClean="0">
              <a:latin typeface="Blotus"/>
            </a:endParaRPr>
          </a:p>
          <a:p>
            <a:pPr lvl="0" algn="just"/>
            <a:endParaRPr lang="en-US" sz="1100" dirty="0" smtClean="0">
              <a:latin typeface="Blotus"/>
            </a:endParaRPr>
          </a:p>
          <a:p>
            <a:pPr lvl="0" algn="just"/>
            <a:endParaRPr lang="en-US" sz="1100" dirty="0" smtClean="0">
              <a:latin typeface="Blotus"/>
            </a:endParaRPr>
          </a:p>
          <a:p>
            <a:pPr lvl="0" algn="just"/>
            <a:endParaRPr lang="en-US" sz="1100" dirty="0">
              <a:latin typeface="Blotus"/>
            </a:endParaRPr>
          </a:p>
        </p:txBody>
      </p:sp>
    </p:spTree>
    <p:extLst>
      <p:ext uri="{BB962C8B-B14F-4D97-AF65-F5344CB8AC3E}">
        <p14:creationId xmlns="" xmlns:p14="http://schemas.microsoft.com/office/powerpoint/2010/main" val="95734028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910</TotalTime>
  <Words>1290</Words>
  <Application>Microsoft Office PowerPoint</Application>
  <PresentationFormat>Custom</PresentationFormat>
  <Paragraphs>147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Droplet</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top system</dc:creator>
  <cp:lastModifiedBy>Tahgigat</cp:lastModifiedBy>
  <cp:revision>25</cp:revision>
  <dcterms:created xsi:type="dcterms:W3CDTF">2015-09-25T05:57:39Z</dcterms:created>
  <dcterms:modified xsi:type="dcterms:W3CDTF">2016-07-26T08:00:54Z</dcterms:modified>
</cp:coreProperties>
</file>